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65" r:id="rId3"/>
    <p:sldId id="257" r:id="rId4"/>
    <p:sldId id="266" r:id="rId5"/>
    <p:sldId id="267" r:id="rId6"/>
    <p:sldId id="263" r:id="rId7"/>
    <p:sldId id="269" r:id="rId8"/>
    <p:sldId id="268" r:id="rId9"/>
    <p:sldId id="271" r:id="rId10"/>
    <p:sldId id="270" r:id="rId11"/>
    <p:sldId id="262" r:id="rId12"/>
    <p:sldId id="276" r:id="rId13"/>
    <p:sldId id="281" r:id="rId14"/>
    <p:sldId id="278" r:id="rId15"/>
    <p:sldId id="280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53C580-A861-5412-9B34-CC322305698A}" v="1137" dt="2025-12-18T01:36:16.239"/>
    <p1510:client id="{1835BED8-79D8-7DAF-B66F-3C5215DA7F8F}" v="43" dt="2025-12-18T02:14:04.932"/>
    <p1510:client id="{2A91ADC1-2A85-4AAA-BDD2-8E7B924741B0}" v="2" dt="2025-12-17T15:51:09.417"/>
    <p1510:client id="{3B80B0F2-F318-EACE-2A89-C50D459B71BA}" v="32" dt="2025-12-17T16:04:32.271"/>
    <p1510:client id="{831DF71E-2071-41B9-32FE-C2446DE8D0CD}" v="23" dt="2025-12-17T15:51:25.254"/>
    <p1510:client id="{B16055DD-4C71-818D-54BC-98FDE27AAFDB}" v="10" dt="2025-12-17T15:49:44.1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, Yingming (quh5gm)" userId="S::quh5gm@virginia.edu::52d8fd93-daa1-4705-b6dc-57caa5808814" providerId="AD" clId="Web-{1835BED8-79D8-7DAF-B66F-3C5215DA7F8F}"/>
    <pc:docChg chg="modSld">
      <pc:chgData name="Ma, Yingming (quh5gm)" userId="S::quh5gm@virginia.edu::52d8fd93-daa1-4705-b6dc-57caa5808814" providerId="AD" clId="Web-{1835BED8-79D8-7DAF-B66F-3C5215DA7F8F}" dt="2025-12-18T02:13:50.541" v="33" actId="20577"/>
      <pc:docMkLst>
        <pc:docMk/>
      </pc:docMkLst>
      <pc:sldChg chg="modSp">
        <pc:chgData name="Ma, Yingming (quh5gm)" userId="S::quh5gm@virginia.edu::52d8fd93-daa1-4705-b6dc-57caa5808814" providerId="AD" clId="Web-{1835BED8-79D8-7DAF-B66F-3C5215DA7F8F}" dt="2025-12-18T01:51:47.468" v="27" actId="1076"/>
        <pc:sldMkLst>
          <pc:docMk/>
          <pc:sldMk cId="2463965887" sldId="276"/>
        </pc:sldMkLst>
        <pc:spChg chg="mod">
          <ac:chgData name="Ma, Yingming (quh5gm)" userId="S::quh5gm@virginia.edu::52d8fd93-daa1-4705-b6dc-57caa5808814" providerId="AD" clId="Web-{1835BED8-79D8-7DAF-B66F-3C5215DA7F8F}" dt="2025-12-18T01:51:41.359" v="26" actId="1076"/>
          <ac:spMkLst>
            <pc:docMk/>
            <pc:sldMk cId="2463965887" sldId="276"/>
            <ac:spMk id="3" creationId="{17B00583-7FDA-F28D-91FB-5EB97EDC6BC6}"/>
          </ac:spMkLst>
        </pc:spChg>
        <pc:spChg chg="mod">
          <ac:chgData name="Ma, Yingming (quh5gm)" userId="S::quh5gm@virginia.edu::52d8fd93-daa1-4705-b6dc-57caa5808814" providerId="AD" clId="Web-{1835BED8-79D8-7DAF-B66F-3C5215DA7F8F}" dt="2025-12-18T01:51:47.468" v="27" actId="1076"/>
          <ac:spMkLst>
            <pc:docMk/>
            <pc:sldMk cId="2463965887" sldId="276"/>
            <ac:spMk id="8" creationId="{37411F3C-97E5-1DEB-0EDB-0420B7A27636}"/>
          </ac:spMkLst>
        </pc:spChg>
      </pc:sldChg>
      <pc:sldChg chg="modSp">
        <pc:chgData name="Ma, Yingming (quh5gm)" userId="S::quh5gm@virginia.edu::52d8fd93-daa1-4705-b6dc-57caa5808814" providerId="AD" clId="Web-{1835BED8-79D8-7DAF-B66F-3C5215DA7F8F}" dt="2025-12-18T02:13:50.541" v="33" actId="20577"/>
        <pc:sldMkLst>
          <pc:docMk/>
          <pc:sldMk cId="185118679" sldId="278"/>
        </pc:sldMkLst>
        <pc:spChg chg="mod">
          <ac:chgData name="Ma, Yingming (quh5gm)" userId="S::quh5gm@virginia.edu::52d8fd93-daa1-4705-b6dc-57caa5808814" providerId="AD" clId="Web-{1835BED8-79D8-7DAF-B66F-3C5215DA7F8F}" dt="2025-12-18T02:13:50.541" v="33" actId="20577"/>
          <ac:spMkLst>
            <pc:docMk/>
            <pc:sldMk cId="185118679" sldId="278"/>
            <ac:spMk id="7" creationId="{63FADC21-4D4D-0E56-6E65-8EBACABB31A4}"/>
          </ac:spMkLst>
        </pc:spChg>
      </pc:sldChg>
      <pc:sldChg chg="modSp modNotes">
        <pc:chgData name="Ma, Yingming (quh5gm)" userId="S::quh5gm@virginia.edu::52d8fd93-daa1-4705-b6dc-57caa5808814" providerId="AD" clId="Web-{1835BED8-79D8-7DAF-B66F-3C5215DA7F8F}" dt="2025-12-18T01:39:11.807" v="6"/>
        <pc:sldMkLst>
          <pc:docMk/>
          <pc:sldMk cId="64473071" sldId="280"/>
        </pc:sldMkLst>
        <pc:spChg chg="mod">
          <ac:chgData name="Ma, Yingming (quh5gm)" userId="S::quh5gm@virginia.edu::52d8fd93-daa1-4705-b6dc-57caa5808814" providerId="AD" clId="Web-{1835BED8-79D8-7DAF-B66F-3C5215DA7F8F}" dt="2025-12-18T01:39:03.917" v="5" actId="1076"/>
          <ac:spMkLst>
            <pc:docMk/>
            <pc:sldMk cId="64473071" sldId="280"/>
            <ac:spMk id="8" creationId="{12410D6D-55EF-315B-4ED1-F090B942CC9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3BF98-3F37-4147-9664-F20F3915B875}" type="datetimeFigureOut">
              <a:t>12/17/2025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BFDA4-45BE-42FD-832D-F4AC262345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05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  <a:p>
            <a:r>
              <a:rPr lang="en-US" b="1"/>
              <a:t>Edge detection is more portable</a:t>
            </a:r>
            <a:r>
              <a:rPr lang="en-US"/>
              <a:t>, as it requires minimal storage and does not rely on a hardware-intensive training phase.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BFDA4-45BE-42FD-832D-F4AC2623459E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97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YOLO’s neural inference and edge detection’s filtering operations both execute in short, compute-intensive bursts, resulting in similar peak CPU usage.</a:t>
            </a:r>
            <a:endParaRPr lang="en-US">
              <a:solidFill>
                <a:srgbClr val="444444"/>
              </a:solidFill>
            </a:endParaRPr>
          </a:p>
          <a:p>
            <a:endParaRPr lang="en-US">
              <a:solidFill>
                <a:srgbClr val="444444"/>
              </a:solidFill>
            </a:endParaRPr>
          </a:p>
          <a:p>
            <a:r>
              <a:rPr lang="en-US"/>
              <a:t>Both implementations may not fully exploit all CPU cores, causing similar average CPU utilization despite different algorithms.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BFDA4-45BE-42FD-832D-F4AC2623459E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02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5425781" cy="2387600"/>
          </a:xfrm>
        </p:spPr>
        <p:txBody>
          <a:bodyPr>
            <a:normAutofit/>
          </a:bodyPr>
          <a:lstStyle/>
          <a:p>
            <a:pPr algn="l"/>
            <a:r>
              <a:rPr lang="en-US" err="1"/>
              <a:t>Autostack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908" y="3700594"/>
            <a:ext cx="5425781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/>
              <a:t>Frank Wu, Tony Xu, Anson Lu, </a:t>
            </a:r>
            <a:r>
              <a:rPr lang="en-US" err="1"/>
              <a:t>Yingming</a:t>
            </a:r>
            <a:r>
              <a:rPr lang="en-US"/>
              <a:t> Ma</a:t>
            </a:r>
          </a:p>
          <a:p>
            <a:pPr algn="l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D4801-B911-0DE7-5F41-1FD5471A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0" y="6492935"/>
            <a:ext cx="227163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78B6C-5452-5322-9B0D-EC3AAC6F7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2" name="Rectangle 23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0F478-C76B-01B5-B1CA-02ECD389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5400"/>
              <a:t>Edge Detection Model</a:t>
            </a:r>
            <a:endParaRPr lang="en-US" sz="5400"/>
          </a:p>
        </p:txBody>
      </p:sp>
      <p:sp>
        <p:nvSpPr>
          <p:cNvPr id="23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E98D44-39F8-2245-7DB7-914E40E91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We use edge detection as our baseline model to estimate the performance of our AI classification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5D6C7-F35E-8850-073C-E5B96143A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74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6DFF07-1BB3-3603-7021-B8D34B655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4DF49-E527-321D-84B7-F78FBBFEE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Edge Detection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44381-D535-5F18-635E-85124218D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Process Steps:</a:t>
            </a: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Detect sharp edges in the image using Canny edge detection.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Connect and close edges to form solid regions.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Identify closed regions by extracting their outer contours and treating each connected region as a flake.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Compute the centroid and bounding box for each flake to determine its location and size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200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2D9E4A8-B114-DC27-4B3C-5082D0A82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224942"/>
            <a:ext cx="5458968" cy="44081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7385B-A096-A762-9AA6-D73F5E426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438" y="6492935"/>
            <a:ext cx="219974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36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44ECBA-47F9-594B-7C4C-AB239CFE5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267C43-A29C-8138-AF62-1807989CC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D2617-F994-CE92-797C-123A36F7E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91" y="621574"/>
            <a:ext cx="10757399" cy="1481328"/>
          </a:xfrm>
        </p:spPr>
        <p:txBody>
          <a:bodyPr anchor="b">
            <a:noAutofit/>
          </a:bodyPr>
          <a:lstStyle/>
          <a:p>
            <a:r>
              <a:rPr lang="en-US" sz="5400">
                <a:ea typeface="+mj-lt"/>
                <a:cs typeface="+mj-lt"/>
              </a:rPr>
              <a:t>Experimental Platform &amp; Model Configuration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C24F8C0-7F6A-CC53-14C9-D42FD1B16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0583-7FDA-F28D-91FB-5EB97EDC6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332" y="2524319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Models Evaluated</a:t>
            </a:r>
            <a:endParaRPr lang="en-US" sz="20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YOLOv8-Nano (lightweight model)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YOLOv8-Small (higher-capacity model)</a:t>
            </a: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Classical Edge Detection (non-ML baseline)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Input Resolution</a:t>
            </a:r>
            <a:endParaRPr lang="en-US" sz="20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640 × 640 (lower compute cost)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1024 × 1024 (higher spatial detail)</a:t>
            </a:r>
            <a:endParaRPr lang="en-US"/>
          </a:p>
          <a:p>
            <a:endParaRPr lang="en-US" sz="2000" b="1"/>
          </a:p>
          <a:p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endParaRPr lang="en-US" sz="2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7203B-77C2-35EF-98EC-C6AC5ACE4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438" y="6492935"/>
            <a:ext cx="219974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411F3C-97E5-1DEB-0EDB-0420B7A27636}"/>
              </a:ext>
            </a:extLst>
          </p:cNvPr>
          <p:cNvSpPr txBox="1">
            <a:spLocks/>
          </p:cNvSpPr>
          <p:nvPr/>
        </p:nvSpPr>
        <p:spPr>
          <a:xfrm>
            <a:off x="646379" y="2828673"/>
            <a:ext cx="5121060" cy="2941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>
                <a:ea typeface="+mn-lt"/>
                <a:cs typeface="+mn-lt"/>
              </a:rPr>
              <a:t>Platform</a:t>
            </a:r>
            <a:endParaRPr lang="en-US" sz="1900"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900">
                <a:ea typeface="+mn-lt"/>
                <a:cs typeface="+mn-lt"/>
              </a:rPr>
              <a:t>Raspberry Pi 5 (4GB RAM)</a:t>
            </a: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>
                <a:ea typeface="+mn-lt"/>
                <a:cs typeface="+mn-lt"/>
              </a:rPr>
              <a:t>Controlled Conditions 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Identical image dataset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>
                <a:ea typeface="+mn-lt"/>
                <a:cs typeface="+mn-lt"/>
              </a:rPr>
              <a:t>Metrics Collected </a:t>
            </a:r>
            <a:endParaRPr lang="en-US" sz="2000"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Average execution time 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CPU average and peak usage 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Model storage footprint </a:t>
            </a:r>
            <a:endParaRPr lang="en-US" sz="2000"/>
          </a:p>
          <a:p>
            <a:endParaRPr lang="en-US" sz="1900" b="1"/>
          </a:p>
          <a:p>
            <a:pPr lvl="1"/>
            <a:endParaRPr lang="en-US" sz="2000"/>
          </a:p>
          <a:p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63965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75A17-BA25-AACE-078A-5FB2A866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A654E90-A2DD-5CC6-0B24-670716DD5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A7BBF-5FDF-0E5A-FB7D-023BCB24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68" y="746036"/>
            <a:ext cx="4313903" cy="1719072"/>
          </a:xfrm>
        </p:spPr>
        <p:txBody>
          <a:bodyPr anchor="b">
            <a:normAutofit fontScale="90000"/>
          </a:bodyPr>
          <a:lstStyle/>
          <a:p>
            <a:r>
              <a:rPr lang="en-US" sz="5400">
                <a:ea typeface="+mj-lt"/>
                <a:cs typeface="+mj-lt"/>
              </a:rPr>
              <a:t>Result Analysis: </a:t>
            </a:r>
            <a:br>
              <a:rPr lang="en-US" sz="5400">
                <a:ea typeface="+mj-lt"/>
                <a:cs typeface="+mj-lt"/>
              </a:rPr>
            </a:br>
            <a:r>
              <a:rPr lang="en-US" sz="5400">
                <a:ea typeface="+mj-lt"/>
                <a:cs typeface="+mj-lt"/>
              </a:rPr>
              <a:t>Storage Usage</a:t>
            </a:r>
            <a:endParaRPr lang="en-US" sz="54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CFAF2CA-8910-FC15-14C6-BB99BBEC2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F0865-F3D6-7F9B-005F-67621F633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/>
          </a:p>
          <a:p>
            <a:pPr lvl="1">
              <a:buFont typeface="Courier New" panose="020B0604020202020204" pitchFamily="34" charset="0"/>
              <a:buChar char="o"/>
            </a:pPr>
            <a:endParaRPr lang="en-US" sz="2200"/>
          </a:p>
        </p:txBody>
      </p:sp>
      <p:pic>
        <p:nvPicPr>
          <p:cNvPr id="4" name="Picture 3" descr="A graph of storage usage by model&#10;&#10;AI-generated content may be incorrect.">
            <a:extLst>
              <a:ext uri="{FF2B5EF4-FFF2-40B4-BE49-F238E27FC236}">
                <a16:creationId xmlns:a16="http://schemas.microsoft.com/office/drawing/2014/main" id="{1B74DE0D-24BE-66A9-3379-1E70FD152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861108"/>
            <a:ext cx="6903720" cy="51357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93279-5A12-6C54-C29F-35FA9F53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61FB1-20CD-5954-76D6-C22418520E2D}"/>
              </a:ext>
            </a:extLst>
          </p:cNvPr>
          <p:cNvSpPr txBox="1"/>
          <p:nvPr/>
        </p:nvSpPr>
        <p:spPr>
          <a:xfrm>
            <a:off x="518204" y="3326250"/>
            <a:ext cx="383875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YOLO:</a:t>
            </a:r>
            <a:r>
              <a:rPr lang="en-US">
                <a:ea typeface="+mn-lt"/>
                <a:cs typeface="+mn-lt"/>
              </a:rPr>
              <a:t> Model size dominates storage cost; resolution has less  effect.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Edge Detection:</a:t>
            </a:r>
            <a:r>
              <a:rPr lang="en-US">
                <a:ea typeface="+mn-lt"/>
                <a:cs typeface="+mn-lt"/>
              </a:rPr>
              <a:t> Minimal storage overhead, requiring only kilobytes of code and parameters.</a:t>
            </a:r>
          </a:p>
        </p:txBody>
      </p:sp>
    </p:spTree>
    <p:extLst>
      <p:ext uri="{BB962C8B-B14F-4D97-AF65-F5344CB8AC3E}">
        <p14:creationId xmlns:p14="http://schemas.microsoft.com/office/powerpoint/2010/main" val="313914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C7A5C2-B3F2-9467-E02D-7867980FC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4626A-E49E-EDDE-487B-356CA378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68" y="746036"/>
            <a:ext cx="4313903" cy="1719072"/>
          </a:xfrm>
        </p:spPr>
        <p:txBody>
          <a:bodyPr anchor="b">
            <a:normAutofit fontScale="90000"/>
          </a:bodyPr>
          <a:lstStyle/>
          <a:p>
            <a:r>
              <a:rPr lang="en-US" sz="5400">
                <a:ea typeface="+mj-lt"/>
                <a:cs typeface="+mj-lt"/>
              </a:rPr>
              <a:t>Result Analysis: </a:t>
            </a:r>
            <a:br>
              <a:rPr lang="en-US" sz="5400">
                <a:ea typeface="+mj-lt"/>
                <a:cs typeface="+mj-lt"/>
              </a:rPr>
            </a:br>
            <a:r>
              <a:rPr lang="en-US" sz="5400">
                <a:ea typeface="+mj-lt"/>
                <a:cs typeface="+mj-lt"/>
              </a:rPr>
              <a:t>Execution time</a:t>
            </a:r>
            <a:endParaRPr lang="en-US" sz="54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0F6C8-4378-B33F-1FE9-3CA67D79F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/>
          </a:p>
          <a:p>
            <a:pPr lvl="1">
              <a:buFont typeface="Courier New" panose="020B0604020202020204" pitchFamily="34" charset="0"/>
              <a:buChar char="o"/>
            </a:pPr>
            <a:endParaRPr lang="en-US" sz="2200"/>
          </a:p>
        </p:txBody>
      </p:sp>
      <p:pic>
        <p:nvPicPr>
          <p:cNvPr id="4" name="Picture 3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EB51CBB4-290B-9F83-9BF2-6A2521EBA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57364"/>
            <a:ext cx="6903720" cy="51432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FA0467-E9EC-9671-891F-563756D72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FADC21-4D4D-0E56-6E65-8EBACABB31A4}"/>
              </a:ext>
            </a:extLst>
          </p:cNvPr>
          <p:cNvSpPr txBox="1"/>
          <p:nvPr/>
        </p:nvSpPr>
        <p:spPr>
          <a:xfrm>
            <a:off x="518204" y="3326250"/>
            <a:ext cx="383875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YOLO:</a:t>
            </a:r>
            <a:r>
              <a:rPr lang="en-US">
                <a:ea typeface="+mn-lt"/>
                <a:cs typeface="+mn-lt"/>
              </a:rPr>
              <a:t> Average execution time scales with both model capacity and input resolution.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Edge Detection:</a:t>
            </a:r>
            <a:r>
              <a:rPr lang="en-US">
                <a:ea typeface="+mn-lt"/>
                <a:cs typeface="+mn-lt"/>
              </a:rPr>
              <a:t> Surprisingly not the fastest algorithm </a:t>
            </a:r>
          </a:p>
        </p:txBody>
      </p:sp>
    </p:spTree>
    <p:extLst>
      <p:ext uri="{BB962C8B-B14F-4D97-AF65-F5344CB8AC3E}">
        <p14:creationId xmlns:p14="http://schemas.microsoft.com/office/powerpoint/2010/main" val="185118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C0AEC4-E598-95DA-7052-9177C639B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21F36CC-05DB-507A-935E-C85A5118C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C9DAC-965E-4370-82C6-CC9A0E3E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68" y="746036"/>
            <a:ext cx="4313903" cy="1719072"/>
          </a:xfrm>
        </p:spPr>
        <p:txBody>
          <a:bodyPr anchor="b">
            <a:normAutofit fontScale="90000"/>
          </a:bodyPr>
          <a:lstStyle/>
          <a:p>
            <a:r>
              <a:rPr lang="en-US" sz="5400">
                <a:ea typeface="+mj-lt"/>
                <a:cs typeface="+mj-lt"/>
              </a:rPr>
              <a:t>Result Analysis: </a:t>
            </a:r>
            <a:br>
              <a:rPr lang="en-US" sz="5400">
                <a:ea typeface="+mj-lt"/>
                <a:cs typeface="+mj-lt"/>
              </a:rPr>
            </a:br>
            <a:r>
              <a:rPr lang="en-US" sz="5400">
                <a:ea typeface="+mj-lt"/>
                <a:cs typeface="+mj-lt"/>
              </a:rPr>
              <a:t>CPU Usage</a:t>
            </a:r>
            <a:endParaRPr lang="en-US" sz="54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67AA71F-3D26-B13B-21D3-7A8555BF8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CD4B6-5B50-8BE0-2EA9-DAD8DD9CF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/>
          </a:p>
          <a:p>
            <a:pPr lvl="1">
              <a:buFont typeface="Courier New" panose="020B0604020202020204" pitchFamily="34" charset="0"/>
              <a:buChar char="o"/>
            </a:pPr>
            <a:endParaRPr lang="en-US" sz="2200"/>
          </a:p>
        </p:txBody>
      </p:sp>
      <p:pic>
        <p:nvPicPr>
          <p:cNvPr id="4" name="Picture 3" descr="A graph of blue and orange bars&#10;&#10;AI-generated content may be incorrect.">
            <a:extLst>
              <a:ext uri="{FF2B5EF4-FFF2-40B4-BE49-F238E27FC236}">
                <a16:creationId xmlns:a16="http://schemas.microsoft.com/office/drawing/2014/main" id="{7489DB54-AD61-E7E6-7A2D-EDD7BC29E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861108"/>
            <a:ext cx="6903720" cy="51357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A59F10-2FFE-0FA5-C8AF-BB30BFC0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10D6D-55EF-315B-4ED1-F090B942CC9B}"/>
              </a:ext>
            </a:extLst>
          </p:cNvPr>
          <p:cNvSpPr txBox="1"/>
          <p:nvPr/>
        </p:nvSpPr>
        <p:spPr>
          <a:xfrm>
            <a:off x="573960" y="3431514"/>
            <a:ext cx="383875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YOLO  &amp; Edge Detection Have no significant difference ON CPU Usage </a:t>
            </a:r>
            <a:endParaRPr lang="ja-JP" b="1">
              <a:ea typeface="+mn-lt"/>
              <a:cs typeface="+mn-lt"/>
            </a:endParaRPr>
          </a:p>
          <a:p>
            <a:pPr marL="742950" lvl="1" indent="-285750">
              <a:buFont typeface="Courier New,monospace"/>
              <a:buChar char="o"/>
            </a:pPr>
            <a:r>
              <a:rPr lang="en-US">
                <a:ea typeface="+mn-lt"/>
                <a:cs typeface="+mn-lt"/>
              </a:rPr>
              <a:t>Short execution bursts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>
                <a:ea typeface="+mn-lt"/>
                <a:cs typeface="+mn-lt"/>
              </a:rPr>
              <a:t>limited parallelism</a:t>
            </a:r>
            <a:endParaRPr lang="en-US"/>
          </a:p>
          <a:p>
            <a:pPr marL="742950" lvl="1" indent="-285750">
              <a:buFont typeface="Courier New"/>
              <a:buChar char="o"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473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84DB08-43F7-C8D3-9D82-589423F1F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36631-B0B9-B238-F619-3FDC97BF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68BF8-FB3C-380E-7A0C-84C7060B6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n-lt"/>
                <a:cs typeface="+mn-lt"/>
              </a:rPr>
              <a:t>Preprocess imaging data to stitch individual video frames into a single composite overview image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Integrate detection algorithms with the motor control system to enable automated motion based on detected flakes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Validate and characterize the performance of the fully integrated system</a:t>
            </a:r>
            <a:endParaRPr lang="en-US"/>
          </a:p>
          <a:p>
            <a:r>
              <a:rPr lang="en-US">
                <a:ea typeface="+mn-lt"/>
                <a:cs typeface="+mn-lt"/>
              </a:rPr>
              <a:t>Enhance flake detection algorithms for higher accuracy and robustness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3A710-91E6-818C-09EF-33FD8DBB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0" y="6492935"/>
            <a:ext cx="205597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3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78B6C-5452-5322-9B0D-EC3AAC6F7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7" name="Rectangle 2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66D771-19D9-3E4B-737D-4FB776DC27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9" r="1" b="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18" name="Rectangle 2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0F478-C76B-01B5-B1CA-02ECD389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altLang="zh-CN" sz="4000"/>
              <a:t>Background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03D34-1779-AFA3-E1D8-54EDBF87D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177782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2000"/>
              <a:t>When using microscope to observe samples, manually aligning sample plates is time consuming and visually exhaustive</a:t>
            </a:r>
          </a:p>
          <a:p>
            <a:r>
              <a:rPr lang="en-US" altLang="zh-CN" sz="2000"/>
              <a:t>Manual alignment is prone to errors and human mistakes</a:t>
            </a:r>
          </a:p>
          <a:p>
            <a:r>
              <a:rPr lang="en-US" sz="2000"/>
              <a:t>Building an alignment system for stacking the 2D materials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5D6C7-F35E-8850-073C-E5B96143A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86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8E173-27E9-99AE-8B22-973C3DA8A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Goal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C2207-D691-ADB0-3ADC-589CA3546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744" y="591344"/>
            <a:ext cx="7467600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Current alignment relies on human visual judgment, we will design a computer vision model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Need</a:t>
            </a:r>
          </a:p>
          <a:p>
            <a:pPr marL="9715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Automatically detect flakes</a:t>
            </a:r>
            <a:endParaRPr lang="en-US"/>
          </a:p>
          <a:p>
            <a:pPr marL="9715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Extract flake position &amp; size</a:t>
            </a:r>
            <a:endParaRPr lang="en-US"/>
          </a:p>
          <a:p>
            <a:pPr marL="9715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Provide real-time feedback for motion control</a:t>
            </a:r>
            <a:endParaRPr lang="en-US"/>
          </a:p>
          <a:p>
            <a:pPr marL="0" indent="0">
              <a:buNone/>
            </a:pPr>
            <a:r>
              <a:rPr lang="en-US"/>
              <a:t>Our Direction</a:t>
            </a:r>
          </a:p>
          <a:p>
            <a:pPr marL="9715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Edge Detection</a:t>
            </a:r>
            <a:endParaRPr lang="en-US"/>
          </a:p>
          <a:p>
            <a:pPr marL="971550" lvl="1" indent="-285750">
              <a:buFont typeface="Arial"/>
              <a:buChar char="•"/>
            </a:pPr>
            <a:r>
              <a:rPr lang="en-US"/>
              <a:t>YOLO Recognition</a:t>
            </a:r>
          </a:p>
          <a:p>
            <a:pPr marL="9715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Integrate with Raspberry Pi 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3CBC6-6F19-66CF-12AE-2AEFA9F04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6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A36BC0-C3F1-BD72-D303-26EAC1AB4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90676-ED43-EDD6-DB4D-89FB03477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Yolo Recognition</a:t>
            </a:r>
          </a:p>
        </p:txBody>
      </p:sp>
      <p:sp>
        <p:nvSpPr>
          <p:cNvPr id="5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BD24F-A22C-5897-9064-0BCB4ACAC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Difficult to find a large dataset of 2D material flakes online</a:t>
            </a:r>
          </a:p>
          <a:p>
            <a:r>
              <a:rPr lang="en-US" sz="2200"/>
              <a:t>Use code generated shapes to mimic actual flakes, providing a large enough dataset</a:t>
            </a: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637561-2DB1-BA51-57A9-609C2B5EB4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0" r="294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3B875-FA68-0016-F097-0F3EC04E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7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A36BC0-C3F1-BD72-D303-26EAC1AB4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FAF68CB5-D519-4070-A998-B86F0FB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oup of colorful shapes&#10;&#10;Description automatically generated">
            <a:extLst>
              <a:ext uri="{FF2B5EF4-FFF2-40B4-BE49-F238E27FC236}">
                <a16:creationId xmlns:a16="http://schemas.microsoft.com/office/drawing/2014/main" id="{4E705263-DC33-57DB-2FB8-40A5D8B4E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>
            <a:fillRect/>
          </a:stretch>
        </p:blipFill>
        <p:spPr>
          <a:xfrm>
            <a:off x="312678" y="501986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769973" h="2769973">
                <a:moveTo>
                  <a:pt x="133430" y="0"/>
                </a:moveTo>
                <a:lnTo>
                  <a:pt x="2636543" y="0"/>
                </a:lnTo>
                <a:cubicBezTo>
                  <a:pt x="2710234" y="0"/>
                  <a:pt x="2769973" y="59739"/>
                  <a:pt x="2769973" y="133430"/>
                </a:cubicBezTo>
                <a:lnTo>
                  <a:pt x="2769973" y="2636543"/>
                </a:lnTo>
                <a:cubicBezTo>
                  <a:pt x="2769973" y="2710234"/>
                  <a:pt x="2710234" y="2769973"/>
                  <a:pt x="2636543" y="2769973"/>
                </a:cubicBezTo>
                <a:lnTo>
                  <a:pt x="133430" y="2769973"/>
                </a:lnTo>
                <a:cubicBezTo>
                  <a:pt x="59739" y="2769973"/>
                  <a:pt x="0" y="2710234"/>
                  <a:pt x="0" y="2636543"/>
                </a:cubicBezTo>
                <a:lnTo>
                  <a:pt x="0" y="133430"/>
                </a:lnTo>
                <a:cubicBezTo>
                  <a:pt x="0" y="59739"/>
                  <a:pt x="59739" y="0"/>
                  <a:pt x="133430" y="0"/>
                </a:cubicBezTo>
                <a:close/>
              </a:path>
            </a:pathLst>
          </a:custGeom>
        </p:spPr>
      </p:pic>
      <p:pic>
        <p:nvPicPr>
          <p:cNvPr id="13" name="Picture 12" descr="A blue and green triangles&#10;&#10;Description automatically generated">
            <a:extLst>
              <a:ext uri="{FF2B5EF4-FFF2-40B4-BE49-F238E27FC236}">
                <a16:creationId xmlns:a16="http://schemas.microsoft.com/office/drawing/2014/main" id="{03A518FF-30CD-A6F9-1797-EAAD20BAE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>
            <a:fillRect/>
          </a:stretch>
        </p:blipFill>
        <p:spPr>
          <a:xfrm>
            <a:off x="3276002" y="501987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6" name="Picture 5" descr="A group of blue and pink shapes&#10;&#10;Description automatically generated">
            <a:extLst>
              <a:ext uri="{FF2B5EF4-FFF2-40B4-BE49-F238E27FC236}">
                <a16:creationId xmlns:a16="http://schemas.microsoft.com/office/drawing/2014/main" id="{85A7E0C7-67FE-DA71-A688-D00A1D066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>
            <a:fillRect/>
          </a:stretch>
        </p:blipFill>
        <p:spPr>
          <a:xfrm>
            <a:off x="312774" y="3429005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15" name="Picture 14" descr="A colorful shapes i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68AAAA16-D416-CA30-23CF-E2635BFC8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>
            <a:fillRect/>
          </a:stretch>
        </p:blipFill>
        <p:spPr>
          <a:xfrm>
            <a:off x="3276003" y="3428994"/>
            <a:ext cx="2769973" cy="2769974"/>
          </a:xfrm>
          <a:custGeom>
            <a:avLst/>
            <a:gdLst/>
            <a:ahLst/>
            <a:cxnLst/>
            <a:rect l="l" t="t" r="r" b="b"/>
            <a:pathLst>
              <a:path w="3118718" h="3118719">
                <a:moveTo>
                  <a:pt x="127306" y="0"/>
                </a:moveTo>
                <a:lnTo>
                  <a:pt x="2991412" y="0"/>
                </a:lnTo>
                <a:cubicBezTo>
                  <a:pt x="3061721" y="0"/>
                  <a:pt x="3118718" y="56997"/>
                  <a:pt x="3118718" y="127306"/>
                </a:cubicBezTo>
                <a:lnTo>
                  <a:pt x="3118718" y="2991413"/>
                </a:lnTo>
                <a:cubicBezTo>
                  <a:pt x="3118718" y="3061722"/>
                  <a:pt x="3061721" y="3118719"/>
                  <a:pt x="2991412" y="3118719"/>
                </a:cubicBezTo>
                <a:lnTo>
                  <a:pt x="127306" y="3118719"/>
                </a:lnTo>
                <a:cubicBezTo>
                  <a:pt x="56997" y="3118719"/>
                  <a:pt x="0" y="3061722"/>
                  <a:pt x="0" y="2991413"/>
                </a:cubicBezTo>
                <a:lnTo>
                  <a:pt x="0" y="127306"/>
                </a:lnTo>
                <a:cubicBezTo>
                  <a:pt x="0" y="56997"/>
                  <a:pt x="56997" y="0"/>
                  <a:pt x="127306" y="0"/>
                </a:cubicBezTo>
                <a:close/>
              </a:path>
            </a:pathLst>
          </a:custGeom>
        </p:spPr>
      </p:pic>
      <p:sp>
        <p:nvSpPr>
          <p:cNvPr id="49" name="Arc 48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6468">
            <a:off x="7783403" y="326268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90676-ED43-EDD6-DB4D-89FB03477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28" y="589474"/>
            <a:ext cx="5015804" cy="1325563"/>
          </a:xfrm>
        </p:spPr>
        <p:txBody>
          <a:bodyPr>
            <a:normAutofit/>
          </a:bodyPr>
          <a:lstStyle/>
          <a:p>
            <a:br>
              <a:rPr lang="en-US"/>
            </a:br>
            <a:r>
              <a:rPr lang="en-US" sz="4000"/>
              <a:t>Training dataset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BD24F-A22C-5897-9064-0BCB4ACAC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728" y="2367984"/>
            <a:ext cx="5015804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The generated flakes resemble to real flakes and real circumstances when using a microscope</a:t>
            </a:r>
          </a:p>
          <a:p>
            <a:r>
              <a:rPr lang="en-US" sz="2400"/>
              <a:t>They have random shapes, sizes, and colors</a:t>
            </a:r>
          </a:p>
          <a:p>
            <a:r>
              <a:rPr lang="en-US" altLang="zh-CN" sz="2400"/>
              <a:t>There are random light spots and dark spots in the image</a:t>
            </a:r>
          </a:p>
          <a:p>
            <a:r>
              <a:rPr lang="en-US" sz="2400"/>
              <a:t>The brightness of image varies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3B875-FA68-0016-F097-0F3EC04E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79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78B6C-5452-5322-9B0D-EC3AAC6F7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3" name="Rectangle 212">
            <a:extLst>
              <a:ext uri="{FF2B5EF4-FFF2-40B4-BE49-F238E27FC236}">
                <a16:creationId xmlns:a16="http://schemas.microsoft.com/office/drawing/2014/main" id="{9716D72B-0D25-43A5-8554-C535E5118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0F478-C76B-01B5-B1CA-02ECD389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1" y="432877"/>
            <a:ext cx="3988536" cy="1642533"/>
          </a:xfrm>
        </p:spPr>
        <p:txBody>
          <a:bodyPr anchor="b">
            <a:normAutofit/>
          </a:bodyPr>
          <a:lstStyle/>
          <a:p>
            <a:r>
              <a:rPr lang="en-US"/>
              <a:t>Training Dataset</a:t>
            </a:r>
          </a:p>
        </p:txBody>
      </p:sp>
      <p:pic>
        <p:nvPicPr>
          <p:cNvPr id="8" name="Picture 7" descr="A close-up of a white surface&#10;&#10;Description automatically generated">
            <a:extLst>
              <a:ext uri="{FF2B5EF4-FFF2-40B4-BE49-F238E27FC236}">
                <a16:creationId xmlns:a16="http://schemas.microsoft.com/office/drawing/2014/main" id="{3BA226FD-7466-80E6-6CCF-970AB97C9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3" r="30376"/>
          <a:stretch>
            <a:fillRect/>
          </a:stretch>
        </p:blipFill>
        <p:spPr>
          <a:xfrm>
            <a:off x="-7" y="10"/>
            <a:ext cx="3919476" cy="4143497"/>
          </a:xfrm>
          <a:custGeom>
            <a:avLst/>
            <a:gdLst/>
            <a:ahLst/>
            <a:cxnLst/>
            <a:rect l="l" t="t" r="r" b="b"/>
            <a:pathLst>
              <a:path w="3919476" h="4143507">
                <a:moveTo>
                  <a:pt x="0" y="0"/>
                </a:moveTo>
                <a:lnTo>
                  <a:pt x="3903116" y="0"/>
                </a:lnTo>
                <a:lnTo>
                  <a:pt x="3899307" y="150213"/>
                </a:lnTo>
                <a:cubicBezTo>
                  <a:pt x="3899870" y="322276"/>
                  <a:pt x="3912280" y="494071"/>
                  <a:pt x="3910163" y="665222"/>
                </a:cubicBezTo>
                <a:cubicBezTo>
                  <a:pt x="3909034" y="760465"/>
                  <a:pt x="3887866" y="855454"/>
                  <a:pt x="3891817" y="950951"/>
                </a:cubicBezTo>
                <a:cubicBezTo>
                  <a:pt x="3903389" y="1240363"/>
                  <a:pt x="3899579" y="1529902"/>
                  <a:pt x="3914679" y="1819187"/>
                </a:cubicBezTo>
                <a:cubicBezTo>
                  <a:pt x="3924446" y="1960184"/>
                  <a:pt x="3919293" y="2101691"/>
                  <a:pt x="3899297" y="2241812"/>
                </a:cubicBezTo>
                <a:cubicBezTo>
                  <a:pt x="3882644" y="2346833"/>
                  <a:pt x="3892946" y="2452744"/>
                  <a:pt x="3900002" y="2558273"/>
                </a:cubicBezTo>
                <a:cubicBezTo>
                  <a:pt x="3908611" y="2686026"/>
                  <a:pt x="3913268" y="2813652"/>
                  <a:pt x="3899155" y="2941659"/>
                </a:cubicBezTo>
                <a:cubicBezTo>
                  <a:pt x="3888995" y="3032710"/>
                  <a:pt x="3898449" y="3124270"/>
                  <a:pt x="3904095" y="3215577"/>
                </a:cubicBezTo>
                <a:cubicBezTo>
                  <a:pt x="3911433" y="3310871"/>
                  <a:pt x="3911433" y="3406520"/>
                  <a:pt x="3904095" y="3501814"/>
                </a:cubicBezTo>
                <a:cubicBezTo>
                  <a:pt x="3896728" y="3588930"/>
                  <a:pt x="3898478" y="3676464"/>
                  <a:pt x="3909317" y="3763288"/>
                </a:cubicBezTo>
                <a:cubicBezTo>
                  <a:pt x="3921171" y="3864881"/>
                  <a:pt x="3911998" y="3966473"/>
                  <a:pt x="3903389" y="4068066"/>
                </a:cubicBezTo>
                <a:lnTo>
                  <a:pt x="3899890" y="4129496"/>
                </a:lnTo>
                <a:lnTo>
                  <a:pt x="3856837" y="4131079"/>
                </a:lnTo>
                <a:cubicBezTo>
                  <a:pt x="3690565" y="4131562"/>
                  <a:pt x="3524292" y="4118803"/>
                  <a:pt x="3358020" y="4125635"/>
                </a:cubicBezTo>
                <a:cubicBezTo>
                  <a:pt x="3138339" y="4134610"/>
                  <a:pt x="2918661" y="4144924"/>
                  <a:pt x="2699106" y="4130457"/>
                </a:cubicBezTo>
                <a:cubicBezTo>
                  <a:pt x="2548620" y="4120546"/>
                  <a:pt x="2397378" y="4107552"/>
                  <a:pt x="2246135" y="4111571"/>
                </a:cubicBezTo>
                <a:cubicBezTo>
                  <a:pt x="2090859" y="4115857"/>
                  <a:pt x="1936213" y="4129921"/>
                  <a:pt x="1781316" y="4140235"/>
                </a:cubicBezTo>
                <a:cubicBezTo>
                  <a:pt x="1667682" y="4147695"/>
                  <a:pt x="1553608" y="4142392"/>
                  <a:pt x="1441020" y="4124430"/>
                </a:cubicBezTo>
                <a:cubicBezTo>
                  <a:pt x="1360735" y="4111704"/>
                  <a:pt x="1279946" y="4117196"/>
                  <a:pt x="1199535" y="4121751"/>
                </a:cubicBezTo>
                <a:cubicBezTo>
                  <a:pt x="1054343" y="4130324"/>
                  <a:pt x="909653" y="4143718"/>
                  <a:pt x="764462" y="4130324"/>
                </a:cubicBezTo>
                <a:cubicBezTo>
                  <a:pt x="634770" y="4118267"/>
                  <a:pt x="503820" y="4108490"/>
                  <a:pt x="375137" y="4118267"/>
                </a:cubicBezTo>
                <a:cubicBezTo>
                  <a:pt x="278626" y="4125601"/>
                  <a:pt x="182043" y="4132935"/>
                  <a:pt x="85336" y="4130493"/>
                </a:cubicBezTo>
                <a:lnTo>
                  <a:pt x="0" y="4125145"/>
                </a:lnTo>
                <a:close/>
              </a:path>
            </a:pathLst>
          </a:custGeom>
        </p:spPr>
      </p:pic>
      <p:pic>
        <p:nvPicPr>
          <p:cNvPr id="14" name="Picture 13" descr="A close-up of a grey surface&#10;&#10;Description automatically generated">
            <a:extLst>
              <a:ext uri="{FF2B5EF4-FFF2-40B4-BE49-F238E27FC236}">
                <a16:creationId xmlns:a16="http://schemas.microsoft.com/office/drawing/2014/main" id="{D506B08C-D365-AFB7-2514-245A30D23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1" r="21909" b="-1"/>
          <a:stretch>
            <a:fillRect/>
          </a:stretch>
        </p:blipFill>
        <p:spPr>
          <a:xfrm>
            <a:off x="4115400" y="10"/>
            <a:ext cx="3058323" cy="3597029"/>
          </a:xfrm>
          <a:custGeom>
            <a:avLst/>
            <a:gdLst/>
            <a:ahLst/>
            <a:cxnLst/>
            <a:rect l="l" t="t" r="r" b="b"/>
            <a:pathLst>
              <a:path w="3058323" h="3597039">
                <a:moveTo>
                  <a:pt x="15411" y="0"/>
                </a:moveTo>
                <a:lnTo>
                  <a:pt x="3031762" y="0"/>
                </a:lnTo>
                <a:lnTo>
                  <a:pt x="3046461" y="132146"/>
                </a:lnTo>
                <a:cubicBezTo>
                  <a:pt x="3048338" y="180004"/>
                  <a:pt x="3046791" y="227996"/>
                  <a:pt x="3041802" y="275754"/>
                </a:cubicBezTo>
                <a:cubicBezTo>
                  <a:pt x="3027897" y="401800"/>
                  <a:pt x="3049074" y="530780"/>
                  <a:pt x="3008505" y="654529"/>
                </a:cubicBezTo>
                <a:cubicBezTo>
                  <a:pt x="3005571" y="667491"/>
                  <a:pt x="3004614" y="680823"/>
                  <a:pt x="3005698" y="694078"/>
                </a:cubicBezTo>
                <a:cubicBezTo>
                  <a:pt x="3005188" y="761821"/>
                  <a:pt x="3019349" y="827651"/>
                  <a:pt x="3033127" y="893608"/>
                </a:cubicBezTo>
                <a:cubicBezTo>
                  <a:pt x="3048309" y="966327"/>
                  <a:pt x="3067190" y="1038663"/>
                  <a:pt x="3044226" y="1113933"/>
                </a:cubicBezTo>
                <a:cubicBezTo>
                  <a:pt x="3037911" y="1137802"/>
                  <a:pt x="3037911" y="1162909"/>
                  <a:pt x="3044226" y="1186779"/>
                </a:cubicBezTo>
                <a:cubicBezTo>
                  <a:pt x="3050414" y="1219872"/>
                  <a:pt x="3050414" y="1253833"/>
                  <a:pt x="3044226" y="1286927"/>
                </a:cubicBezTo>
                <a:cubicBezTo>
                  <a:pt x="3034913" y="1357732"/>
                  <a:pt x="3025345" y="1428920"/>
                  <a:pt x="3030448" y="1500363"/>
                </a:cubicBezTo>
                <a:cubicBezTo>
                  <a:pt x="3038001" y="1625694"/>
                  <a:pt x="3036164" y="1751408"/>
                  <a:pt x="3024962" y="1876459"/>
                </a:cubicBezTo>
                <a:cubicBezTo>
                  <a:pt x="3020242" y="1937185"/>
                  <a:pt x="3013991" y="1998805"/>
                  <a:pt x="3036572" y="2058128"/>
                </a:cubicBezTo>
                <a:cubicBezTo>
                  <a:pt x="3039761" y="2065719"/>
                  <a:pt x="3039761" y="2074267"/>
                  <a:pt x="3036572" y="2081857"/>
                </a:cubicBezTo>
                <a:cubicBezTo>
                  <a:pt x="2993834" y="2180984"/>
                  <a:pt x="3005826" y="2282153"/>
                  <a:pt x="3027897" y="2382556"/>
                </a:cubicBezTo>
                <a:cubicBezTo>
                  <a:pt x="3059523" y="2516907"/>
                  <a:pt x="3066565" y="2655863"/>
                  <a:pt x="3048691" y="2792715"/>
                </a:cubicBezTo>
                <a:cubicBezTo>
                  <a:pt x="3037337" y="2873471"/>
                  <a:pt x="3023687" y="2954354"/>
                  <a:pt x="3031596" y="3036386"/>
                </a:cubicBezTo>
                <a:cubicBezTo>
                  <a:pt x="3037490" y="3100417"/>
                  <a:pt x="3039736" y="3164741"/>
                  <a:pt x="3038358" y="3229027"/>
                </a:cubicBezTo>
                <a:cubicBezTo>
                  <a:pt x="3036891" y="3311633"/>
                  <a:pt x="3031788" y="3394080"/>
                  <a:pt x="3028535" y="3476606"/>
                </a:cubicBezTo>
                <a:lnTo>
                  <a:pt x="3026145" y="3582089"/>
                </a:lnTo>
                <a:lnTo>
                  <a:pt x="2837742" y="3576169"/>
                </a:lnTo>
                <a:cubicBezTo>
                  <a:pt x="2749601" y="3575123"/>
                  <a:pt x="2661428" y="3575842"/>
                  <a:pt x="2573255" y="3578457"/>
                </a:cubicBezTo>
                <a:cubicBezTo>
                  <a:pt x="2415279" y="3583558"/>
                  <a:pt x="2257302" y="3585390"/>
                  <a:pt x="2099327" y="3578457"/>
                </a:cubicBezTo>
                <a:cubicBezTo>
                  <a:pt x="1926907" y="3570479"/>
                  <a:pt x="1754870" y="3579504"/>
                  <a:pt x="1582958" y="3591536"/>
                </a:cubicBezTo>
                <a:cubicBezTo>
                  <a:pt x="1416747" y="3603177"/>
                  <a:pt x="1250917" y="3594544"/>
                  <a:pt x="1084959" y="3582381"/>
                </a:cubicBezTo>
                <a:cubicBezTo>
                  <a:pt x="910095" y="3569328"/>
                  <a:pt x="734510" y="3570585"/>
                  <a:pt x="559849" y="3586174"/>
                </a:cubicBezTo>
                <a:cubicBezTo>
                  <a:pt x="445325" y="3596376"/>
                  <a:pt x="330549" y="3581074"/>
                  <a:pt x="216532" y="3582119"/>
                </a:cubicBezTo>
                <a:lnTo>
                  <a:pt x="3784" y="3583799"/>
                </a:lnTo>
                <a:lnTo>
                  <a:pt x="23102" y="3304343"/>
                </a:lnTo>
                <a:cubicBezTo>
                  <a:pt x="27378" y="3232352"/>
                  <a:pt x="25445" y="3160183"/>
                  <a:pt x="17316" y="3088458"/>
                </a:cubicBezTo>
                <a:cubicBezTo>
                  <a:pt x="9187" y="3007476"/>
                  <a:pt x="12024" y="2925898"/>
                  <a:pt x="25783" y="2845525"/>
                </a:cubicBezTo>
                <a:cubicBezTo>
                  <a:pt x="43141" y="2750282"/>
                  <a:pt x="35379" y="2655039"/>
                  <a:pt x="29029" y="2559796"/>
                </a:cubicBezTo>
                <a:cubicBezTo>
                  <a:pt x="11671" y="2298322"/>
                  <a:pt x="-9498" y="2036848"/>
                  <a:pt x="4615" y="1774485"/>
                </a:cubicBezTo>
                <a:cubicBezTo>
                  <a:pt x="7578" y="1718482"/>
                  <a:pt x="20561" y="1663876"/>
                  <a:pt x="25925" y="1608255"/>
                </a:cubicBezTo>
                <a:cubicBezTo>
                  <a:pt x="41590" y="1446595"/>
                  <a:pt x="23242" y="1285571"/>
                  <a:pt x="15763" y="1124293"/>
                </a:cubicBezTo>
                <a:cubicBezTo>
                  <a:pt x="5010" y="945807"/>
                  <a:pt x="7183" y="766877"/>
                  <a:pt x="22255" y="588646"/>
                </a:cubicBezTo>
                <a:cubicBezTo>
                  <a:pt x="41165" y="395112"/>
                  <a:pt x="35097" y="201070"/>
                  <a:pt x="19010" y="7282"/>
                </a:cubicBezTo>
                <a:close/>
              </a:path>
            </a:pathLst>
          </a:custGeom>
        </p:spPr>
      </p:pic>
      <p:sp>
        <p:nvSpPr>
          <p:cNvPr id="2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6484" y="2424319"/>
            <a:ext cx="3851563" cy="18288"/>
          </a:xfrm>
          <a:custGeom>
            <a:avLst/>
            <a:gdLst>
              <a:gd name="csX0" fmla="*/ 0 w 3851563"/>
              <a:gd name="csY0" fmla="*/ 0 h 18288"/>
              <a:gd name="csX1" fmla="*/ 718958 w 3851563"/>
              <a:gd name="csY1" fmla="*/ 0 h 18288"/>
              <a:gd name="csX2" fmla="*/ 1437917 w 3851563"/>
              <a:gd name="csY2" fmla="*/ 0 h 18288"/>
              <a:gd name="csX3" fmla="*/ 1964297 w 3851563"/>
              <a:gd name="csY3" fmla="*/ 0 h 18288"/>
              <a:gd name="csX4" fmla="*/ 2606224 w 3851563"/>
              <a:gd name="csY4" fmla="*/ 0 h 18288"/>
              <a:gd name="csX5" fmla="*/ 3171120 w 3851563"/>
              <a:gd name="csY5" fmla="*/ 0 h 18288"/>
              <a:gd name="csX6" fmla="*/ 3851563 w 3851563"/>
              <a:gd name="csY6" fmla="*/ 0 h 18288"/>
              <a:gd name="csX7" fmla="*/ 3851563 w 3851563"/>
              <a:gd name="csY7" fmla="*/ 18288 h 18288"/>
              <a:gd name="csX8" fmla="*/ 3209636 w 3851563"/>
              <a:gd name="csY8" fmla="*/ 18288 h 18288"/>
              <a:gd name="csX9" fmla="*/ 2644740 w 3851563"/>
              <a:gd name="csY9" fmla="*/ 18288 h 18288"/>
              <a:gd name="csX10" fmla="*/ 2002813 w 3851563"/>
              <a:gd name="csY10" fmla="*/ 18288 h 18288"/>
              <a:gd name="csX11" fmla="*/ 1399401 w 3851563"/>
              <a:gd name="csY11" fmla="*/ 18288 h 18288"/>
              <a:gd name="csX12" fmla="*/ 834505 w 3851563"/>
              <a:gd name="csY12" fmla="*/ 18288 h 18288"/>
              <a:gd name="csX13" fmla="*/ 0 w 3851563"/>
              <a:gd name="csY13" fmla="*/ 18288 h 18288"/>
              <a:gd name="csX14" fmla="*/ 0 w 3851563"/>
              <a:gd name="csY14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3851563" h="18288" fill="none" extrusionOk="0">
                <a:moveTo>
                  <a:pt x="0" y="0"/>
                </a:moveTo>
                <a:cubicBezTo>
                  <a:pt x="195934" y="10403"/>
                  <a:pt x="550513" y="-3379"/>
                  <a:pt x="718958" y="0"/>
                </a:cubicBezTo>
                <a:cubicBezTo>
                  <a:pt x="887403" y="3379"/>
                  <a:pt x="1238155" y="34184"/>
                  <a:pt x="1437917" y="0"/>
                </a:cubicBezTo>
                <a:cubicBezTo>
                  <a:pt x="1637679" y="-34184"/>
                  <a:pt x="1735575" y="21633"/>
                  <a:pt x="1964297" y="0"/>
                </a:cubicBezTo>
                <a:cubicBezTo>
                  <a:pt x="2193019" y="-21633"/>
                  <a:pt x="2398398" y="-18127"/>
                  <a:pt x="2606224" y="0"/>
                </a:cubicBezTo>
                <a:cubicBezTo>
                  <a:pt x="2814050" y="18127"/>
                  <a:pt x="3010763" y="-3923"/>
                  <a:pt x="3171120" y="0"/>
                </a:cubicBezTo>
                <a:cubicBezTo>
                  <a:pt x="3331477" y="3923"/>
                  <a:pt x="3662318" y="22618"/>
                  <a:pt x="3851563" y="0"/>
                </a:cubicBezTo>
                <a:cubicBezTo>
                  <a:pt x="3851602" y="7328"/>
                  <a:pt x="3852182" y="9982"/>
                  <a:pt x="3851563" y="18288"/>
                </a:cubicBezTo>
                <a:cubicBezTo>
                  <a:pt x="3539697" y="8623"/>
                  <a:pt x="3360357" y="-7186"/>
                  <a:pt x="3209636" y="18288"/>
                </a:cubicBezTo>
                <a:cubicBezTo>
                  <a:pt x="3058915" y="43762"/>
                  <a:pt x="2810322" y="8087"/>
                  <a:pt x="2644740" y="18288"/>
                </a:cubicBezTo>
                <a:cubicBezTo>
                  <a:pt x="2479158" y="28489"/>
                  <a:pt x="2131941" y="44882"/>
                  <a:pt x="2002813" y="18288"/>
                </a:cubicBezTo>
                <a:cubicBezTo>
                  <a:pt x="1873685" y="-8306"/>
                  <a:pt x="1675560" y="30966"/>
                  <a:pt x="1399401" y="18288"/>
                </a:cubicBezTo>
                <a:cubicBezTo>
                  <a:pt x="1123242" y="5610"/>
                  <a:pt x="1065368" y="33824"/>
                  <a:pt x="834505" y="18288"/>
                </a:cubicBezTo>
                <a:cubicBezTo>
                  <a:pt x="603642" y="2752"/>
                  <a:pt x="191505" y="58863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851563" h="18288" stroke="0" extrusionOk="0">
                <a:moveTo>
                  <a:pt x="0" y="0"/>
                </a:moveTo>
                <a:cubicBezTo>
                  <a:pt x="289752" y="13020"/>
                  <a:pt x="480313" y="17689"/>
                  <a:pt x="641927" y="0"/>
                </a:cubicBezTo>
                <a:cubicBezTo>
                  <a:pt x="803541" y="-17689"/>
                  <a:pt x="1025789" y="14289"/>
                  <a:pt x="1322370" y="0"/>
                </a:cubicBezTo>
                <a:cubicBezTo>
                  <a:pt x="1618951" y="-14289"/>
                  <a:pt x="1675364" y="4422"/>
                  <a:pt x="1925782" y="0"/>
                </a:cubicBezTo>
                <a:cubicBezTo>
                  <a:pt x="2176200" y="-4422"/>
                  <a:pt x="2354648" y="21578"/>
                  <a:pt x="2644740" y="0"/>
                </a:cubicBezTo>
                <a:cubicBezTo>
                  <a:pt x="2934832" y="-21578"/>
                  <a:pt x="2992732" y="-4264"/>
                  <a:pt x="3286667" y="0"/>
                </a:cubicBezTo>
                <a:cubicBezTo>
                  <a:pt x="3580602" y="4264"/>
                  <a:pt x="3638704" y="20914"/>
                  <a:pt x="3851563" y="0"/>
                </a:cubicBezTo>
                <a:cubicBezTo>
                  <a:pt x="3851890" y="8595"/>
                  <a:pt x="3851491" y="13110"/>
                  <a:pt x="3851563" y="18288"/>
                </a:cubicBezTo>
                <a:cubicBezTo>
                  <a:pt x="3681588" y="-9641"/>
                  <a:pt x="3414286" y="12858"/>
                  <a:pt x="3209636" y="18288"/>
                </a:cubicBezTo>
                <a:cubicBezTo>
                  <a:pt x="3004986" y="23718"/>
                  <a:pt x="2777102" y="31540"/>
                  <a:pt x="2490677" y="18288"/>
                </a:cubicBezTo>
                <a:cubicBezTo>
                  <a:pt x="2204252" y="5036"/>
                  <a:pt x="2142029" y="45834"/>
                  <a:pt x="1810235" y="18288"/>
                </a:cubicBezTo>
                <a:cubicBezTo>
                  <a:pt x="1478441" y="-9258"/>
                  <a:pt x="1432135" y="21272"/>
                  <a:pt x="1245339" y="18288"/>
                </a:cubicBezTo>
                <a:cubicBezTo>
                  <a:pt x="1058543" y="15304"/>
                  <a:pt x="886298" y="9998"/>
                  <a:pt x="718958" y="18288"/>
                </a:cubicBezTo>
                <a:cubicBezTo>
                  <a:pt x="551618" y="26578"/>
                  <a:pt x="308263" y="-12886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-up of a purple surface&#10;&#10;Description automatically generated">
            <a:extLst>
              <a:ext uri="{FF2B5EF4-FFF2-40B4-BE49-F238E27FC236}">
                <a16:creationId xmlns:a16="http://schemas.microsoft.com/office/drawing/2014/main" id="{1B901B07-213D-076C-6E28-08FD2ED80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7" b="4"/>
          <a:stretch>
            <a:fillRect/>
          </a:stretch>
        </p:blipFill>
        <p:spPr>
          <a:xfrm>
            <a:off x="4" y="4328340"/>
            <a:ext cx="3912953" cy="2529660"/>
          </a:xfrm>
          <a:custGeom>
            <a:avLst/>
            <a:gdLst/>
            <a:ahLst/>
            <a:cxnLst/>
            <a:rect l="l" t="t" r="r" b="b"/>
            <a:pathLst>
              <a:path w="3912953" h="2529660">
                <a:moveTo>
                  <a:pt x="936025" y="662"/>
                </a:moveTo>
                <a:cubicBezTo>
                  <a:pt x="1035236" y="-744"/>
                  <a:pt x="1134457" y="93"/>
                  <a:pt x="1233691" y="3173"/>
                </a:cubicBezTo>
                <a:cubicBezTo>
                  <a:pt x="1304145" y="5316"/>
                  <a:pt x="1373087" y="24605"/>
                  <a:pt x="1443792" y="29025"/>
                </a:cubicBezTo>
                <a:cubicBezTo>
                  <a:pt x="1628434" y="40276"/>
                  <a:pt x="1812824" y="30901"/>
                  <a:pt x="1996836" y="18310"/>
                </a:cubicBezTo>
                <a:cubicBezTo>
                  <a:pt x="2245239" y="628"/>
                  <a:pt x="2494513" y="2101"/>
                  <a:pt x="2742715" y="22730"/>
                </a:cubicBezTo>
                <a:cubicBezTo>
                  <a:pt x="2962786" y="43947"/>
                  <a:pt x="3184369" y="39942"/>
                  <a:pt x="3403645" y="10808"/>
                </a:cubicBezTo>
                <a:cubicBezTo>
                  <a:pt x="3527916" y="-7007"/>
                  <a:pt x="3653321" y="9067"/>
                  <a:pt x="3778223" y="10808"/>
                </a:cubicBezTo>
                <a:lnTo>
                  <a:pt x="3895044" y="13590"/>
                </a:lnTo>
                <a:lnTo>
                  <a:pt x="3906212" y="275626"/>
                </a:lnTo>
                <a:cubicBezTo>
                  <a:pt x="3913438" y="398465"/>
                  <a:pt x="3909471" y="521632"/>
                  <a:pt x="3894358" y="643899"/>
                </a:cubicBezTo>
                <a:cubicBezTo>
                  <a:pt x="3888995" y="692536"/>
                  <a:pt x="3889982" y="741301"/>
                  <a:pt x="3888995" y="790066"/>
                </a:cubicBezTo>
                <a:cubicBezTo>
                  <a:pt x="3888712" y="799463"/>
                  <a:pt x="3895063" y="810383"/>
                  <a:pt x="3883632" y="818257"/>
                </a:cubicBezTo>
                <a:lnTo>
                  <a:pt x="3883632" y="830956"/>
                </a:lnTo>
                <a:cubicBezTo>
                  <a:pt x="3896192" y="837941"/>
                  <a:pt x="3889701" y="849370"/>
                  <a:pt x="3890688" y="858514"/>
                </a:cubicBezTo>
                <a:cubicBezTo>
                  <a:pt x="3907355" y="1033621"/>
                  <a:pt x="3909867" y="1209579"/>
                  <a:pt x="3898168" y="1385017"/>
                </a:cubicBezTo>
                <a:cubicBezTo>
                  <a:pt x="3889559" y="1546549"/>
                  <a:pt x="3898449" y="1707827"/>
                  <a:pt x="3908893" y="1869233"/>
                </a:cubicBezTo>
                <a:cubicBezTo>
                  <a:pt x="3921312" y="2061116"/>
                  <a:pt x="3901555" y="2252872"/>
                  <a:pt x="3898591" y="2444754"/>
                </a:cubicBezTo>
                <a:cubicBezTo>
                  <a:pt x="3898309" y="2461962"/>
                  <a:pt x="3899367" y="2479201"/>
                  <a:pt x="3900673" y="2496440"/>
                </a:cubicBezTo>
                <a:lnTo>
                  <a:pt x="3902963" y="2529660"/>
                </a:lnTo>
                <a:lnTo>
                  <a:pt x="0" y="2529660"/>
                </a:lnTo>
                <a:lnTo>
                  <a:pt x="0" y="15736"/>
                </a:lnTo>
                <a:lnTo>
                  <a:pt x="938" y="16032"/>
                </a:lnTo>
                <a:cubicBezTo>
                  <a:pt x="213686" y="39741"/>
                  <a:pt x="426055" y="24338"/>
                  <a:pt x="638426" y="11612"/>
                </a:cubicBezTo>
                <a:cubicBezTo>
                  <a:pt x="737616" y="5719"/>
                  <a:pt x="836815" y="2069"/>
                  <a:pt x="936025" y="662"/>
                </a:cubicBezTo>
                <a:close/>
              </a:path>
            </a:pathLst>
          </a:custGeom>
        </p:spPr>
      </p:pic>
      <p:pic>
        <p:nvPicPr>
          <p:cNvPr id="12" name="Picture 11" descr="A close-up of a snow flakes&#10;&#10;Description automatically generated">
            <a:extLst>
              <a:ext uri="{FF2B5EF4-FFF2-40B4-BE49-F238E27FC236}">
                <a16:creationId xmlns:a16="http://schemas.microsoft.com/office/drawing/2014/main" id="{6458A0D5-54F0-0922-31E2-C583B41C5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62" b="-3"/>
          <a:stretch>
            <a:fillRect/>
          </a:stretch>
        </p:blipFill>
        <p:spPr>
          <a:xfrm>
            <a:off x="4110923" y="3791169"/>
            <a:ext cx="3058821" cy="3066831"/>
          </a:xfrm>
          <a:custGeom>
            <a:avLst/>
            <a:gdLst/>
            <a:ahLst/>
            <a:cxnLst/>
            <a:rect l="l" t="t" r="r" b="b"/>
            <a:pathLst>
              <a:path w="3058821" h="3066831">
                <a:moveTo>
                  <a:pt x="2787020" y="1261"/>
                </a:moveTo>
                <a:cubicBezTo>
                  <a:pt x="2839709" y="-518"/>
                  <a:pt x="2892422" y="-414"/>
                  <a:pt x="2945069" y="1571"/>
                </a:cubicBezTo>
                <a:lnTo>
                  <a:pt x="3038769" y="8460"/>
                </a:lnTo>
                <a:lnTo>
                  <a:pt x="3040494" y="37341"/>
                </a:lnTo>
                <a:cubicBezTo>
                  <a:pt x="3041244" y="71882"/>
                  <a:pt x="3039776" y="106360"/>
                  <a:pt x="3033397" y="140806"/>
                </a:cubicBezTo>
                <a:cubicBezTo>
                  <a:pt x="3014006" y="247842"/>
                  <a:pt x="3013240" y="353093"/>
                  <a:pt x="3049089" y="457834"/>
                </a:cubicBezTo>
                <a:cubicBezTo>
                  <a:pt x="3061974" y="495214"/>
                  <a:pt x="3059933" y="536166"/>
                  <a:pt x="3055085" y="576225"/>
                </a:cubicBezTo>
                <a:cubicBezTo>
                  <a:pt x="3043731" y="670377"/>
                  <a:pt x="3028167" y="764784"/>
                  <a:pt x="3035311" y="859828"/>
                </a:cubicBezTo>
                <a:cubicBezTo>
                  <a:pt x="3053554" y="1099545"/>
                  <a:pt x="3026891" y="1339261"/>
                  <a:pt x="3038883" y="1578850"/>
                </a:cubicBezTo>
                <a:cubicBezTo>
                  <a:pt x="3039113" y="1594185"/>
                  <a:pt x="3038526" y="1609507"/>
                  <a:pt x="3037097" y="1624778"/>
                </a:cubicBezTo>
                <a:cubicBezTo>
                  <a:pt x="3032504" y="1713061"/>
                  <a:pt x="3017960" y="1801599"/>
                  <a:pt x="3043476" y="1889499"/>
                </a:cubicBezTo>
                <a:cubicBezTo>
                  <a:pt x="3046015" y="1904618"/>
                  <a:pt x="3045632" y="1920080"/>
                  <a:pt x="3042328" y="1935044"/>
                </a:cubicBezTo>
                <a:cubicBezTo>
                  <a:pt x="3031394" y="2011884"/>
                  <a:pt x="3028524" y="2089667"/>
                  <a:pt x="3033780" y="2167106"/>
                </a:cubicBezTo>
                <a:cubicBezTo>
                  <a:pt x="3048962" y="2335903"/>
                  <a:pt x="3051130" y="2505606"/>
                  <a:pt x="3040286" y="2674734"/>
                </a:cubicBezTo>
                <a:cubicBezTo>
                  <a:pt x="3036459" y="2750260"/>
                  <a:pt x="3031611" y="2825530"/>
                  <a:pt x="3028294" y="2900035"/>
                </a:cubicBezTo>
                <a:cubicBezTo>
                  <a:pt x="3027210" y="2934608"/>
                  <a:pt x="3025392" y="2969245"/>
                  <a:pt x="3026078" y="3003803"/>
                </a:cubicBezTo>
                <a:lnTo>
                  <a:pt x="3033892" y="3066831"/>
                </a:lnTo>
                <a:lnTo>
                  <a:pt x="23851" y="3066831"/>
                </a:lnTo>
                <a:lnTo>
                  <a:pt x="42401" y="2704831"/>
                </a:lnTo>
                <a:cubicBezTo>
                  <a:pt x="45364" y="2461136"/>
                  <a:pt x="53409" y="2216933"/>
                  <a:pt x="28288" y="1974000"/>
                </a:cubicBezTo>
                <a:cubicBezTo>
                  <a:pt x="11213" y="1809420"/>
                  <a:pt x="17986" y="1645602"/>
                  <a:pt x="21091" y="1481150"/>
                </a:cubicBezTo>
                <a:cubicBezTo>
                  <a:pt x="24619" y="1296377"/>
                  <a:pt x="22926" y="1111480"/>
                  <a:pt x="22926" y="926707"/>
                </a:cubicBezTo>
                <a:cubicBezTo>
                  <a:pt x="22643" y="846322"/>
                  <a:pt x="27442" y="766445"/>
                  <a:pt x="35627" y="686441"/>
                </a:cubicBezTo>
                <a:cubicBezTo>
                  <a:pt x="47340" y="570372"/>
                  <a:pt x="33228" y="454937"/>
                  <a:pt x="14458" y="340646"/>
                </a:cubicBezTo>
                <a:cubicBezTo>
                  <a:pt x="3337" y="261010"/>
                  <a:pt x="-1375" y="180751"/>
                  <a:pt x="346" y="100506"/>
                </a:cubicBezTo>
                <a:lnTo>
                  <a:pt x="2424" y="12627"/>
                </a:lnTo>
                <a:lnTo>
                  <a:pt x="3495" y="12901"/>
                </a:lnTo>
                <a:cubicBezTo>
                  <a:pt x="343898" y="-3971"/>
                  <a:pt x="684174" y="17086"/>
                  <a:pt x="1024451" y="18263"/>
                </a:cubicBezTo>
                <a:cubicBezTo>
                  <a:pt x="1134033" y="18655"/>
                  <a:pt x="1243235" y="13685"/>
                  <a:pt x="1352564" y="9238"/>
                </a:cubicBezTo>
                <a:cubicBezTo>
                  <a:pt x="1493565" y="3614"/>
                  <a:pt x="1634312" y="14731"/>
                  <a:pt x="1775060" y="12508"/>
                </a:cubicBezTo>
                <a:cubicBezTo>
                  <a:pt x="2008160" y="8846"/>
                  <a:pt x="2241134" y="19571"/>
                  <a:pt x="2474235" y="12508"/>
                </a:cubicBezTo>
                <a:cubicBezTo>
                  <a:pt x="2578497" y="9238"/>
                  <a:pt x="2682758" y="4268"/>
                  <a:pt x="2787020" y="1261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03D34-1779-AFA3-E1D8-54EDBF87D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618" y="2704407"/>
            <a:ext cx="3997805" cy="34891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In addition to the 500 generated images of flakes, we also found public dataset that includes 55 real microscope flakes images, we used 8 of them in validation dataset</a:t>
            </a:r>
          </a:p>
          <a:p>
            <a:r>
              <a:rPr lang="en-US" altLang="zh-CN" sz="2200">
                <a:ea typeface="宋体"/>
              </a:rPr>
              <a:t>We manually labeled the flakes in these images</a:t>
            </a:r>
            <a:endParaRPr lang="en-US" sz="2200">
              <a:ea typeface="宋体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5D6C7-F35E-8850-073C-E5B96143A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600" y="6356350"/>
            <a:ext cx="457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8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78B6C-5452-5322-9B0D-EC3AAC6F7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6" name="Rectangle 219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0F478-C76B-01B5-B1CA-02ECD389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/>
              <a:t>Yolo Recognition Model</a:t>
            </a:r>
          </a:p>
        </p:txBody>
      </p:sp>
      <p:sp>
        <p:nvSpPr>
          <p:cNvPr id="227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744583 w 4572000"/>
              <a:gd name="csY1" fmla="*/ 0 h 18288"/>
              <a:gd name="csX2" fmla="*/ 1352006 w 4572000"/>
              <a:gd name="csY2" fmla="*/ 0 h 18288"/>
              <a:gd name="csX3" fmla="*/ 2050869 w 4572000"/>
              <a:gd name="csY3" fmla="*/ 0 h 18288"/>
              <a:gd name="csX4" fmla="*/ 2612571 w 4572000"/>
              <a:gd name="csY4" fmla="*/ 0 h 18288"/>
              <a:gd name="csX5" fmla="*/ 3357154 w 4572000"/>
              <a:gd name="csY5" fmla="*/ 0 h 18288"/>
              <a:gd name="csX6" fmla="*/ 401029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265714 w 4572000"/>
              <a:gd name="csY10" fmla="*/ 18288 h 18288"/>
              <a:gd name="csX11" fmla="*/ 2521131 w 4572000"/>
              <a:gd name="csY11" fmla="*/ 18288 h 18288"/>
              <a:gd name="csX12" fmla="*/ 1867989 w 4572000"/>
              <a:gd name="csY12" fmla="*/ 18288 h 18288"/>
              <a:gd name="csX13" fmla="*/ 1352006 w 4572000"/>
              <a:gd name="csY13" fmla="*/ 18288 h 18288"/>
              <a:gd name="csX14" fmla="*/ 83602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1858CB-92CF-B0B4-0554-ADF03FC61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"/>
          <a:stretch/>
        </p:blipFill>
        <p:spPr>
          <a:xfrm>
            <a:off x="198133" y="3016851"/>
            <a:ext cx="2832069" cy="2796668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BBFCD4F5-9B25-BD16-E94E-193CB8004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38" y="3002692"/>
            <a:ext cx="2832069" cy="282498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EDF5172-AC20-B070-3818-C9B5EA2B5C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"/>
          <a:stretch/>
        </p:blipFill>
        <p:spPr>
          <a:xfrm>
            <a:off x="6180993" y="2995602"/>
            <a:ext cx="2832069" cy="2839167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F9ADB596-EAD0-1B89-CDC8-F8D331F125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0"/>
          <a:stretch/>
        </p:blipFill>
        <p:spPr>
          <a:xfrm>
            <a:off x="9161797" y="2999151"/>
            <a:ext cx="2832069" cy="283206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5D6C7-F35E-8850-073C-E5B96143A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906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78B6C-5452-5322-9B0D-EC3AAC6F7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3" name="Rectangle 21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0F478-C76B-01B5-B1CA-02ECD389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Yolo Recognition Model</a:t>
            </a:r>
          </a:p>
        </p:txBody>
      </p:sp>
      <p:sp>
        <p:nvSpPr>
          <p:cNvPr id="21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sX0" fmla="*/ 0 w 3291840"/>
              <a:gd name="csY0" fmla="*/ 0 h 18288"/>
              <a:gd name="csX1" fmla="*/ 658368 w 3291840"/>
              <a:gd name="csY1" fmla="*/ 0 h 18288"/>
              <a:gd name="csX2" fmla="*/ 1283818 w 3291840"/>
              <a:gd name="csY2" fmla="*/ 0 h 18288"/>
              <a:gd name="csX3" fmla="*/ 1909267 w 3291840"/>
              <a:gd name="csY3" fmla="*/ 0 h 18288"/>
              <a:gd name="csX4" fmla="*/ 2633472 w 3291840"/>
              <a:gd name="csY4" fmla="*/ 0 h 18288"/>
              <a:gd name="csX5" fmla="*/ 3291840 w 3291840"/>
              <a:gd name="csY5" fmla="*/ 0 h 18288"/>
              <a:gd name="csX6" fmla="*/ 3291840 w 3291840"/>
              <a:gd name="csY6" fmla="*/ 18288 h 18288"/>
              <a:gd name="csX7" fmla="*/ 2633472 w 3291840"/>
              <a:gd name="csY7" fmla="*/ 18288 h 18288"/>
              <a:gd name="csX8" fmla="*/ 2073859 w 3291840"/>
              <a:gd name="csY8" fmla="*/ 18288 h 18288"/>
              <a:gd name="csX9" fmla="*/ 1448410 w 3291840"/>
              <a:gd name="csY9" fmla="*/ 18288 h 18288"/>
              <a:gd name="csX10" fmla="*/ 822960 w 3291840"/>
              <a:gd name="csY10" fmla="*/ 18288 h 18288"/>
              <a:gd name="csX11" fmla="*/ 0 w 3291840"/>
              <a:gd name="csY11" fmla="*/ 18288 h 18288"/>
              <a:gd name="csX12" fmla="*/ 0 w 329184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7CDD0DA-07DE-A0A7-D6A5-7D7CD5D38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691003"/>
            <a:ext cx="5614416" cy="3509010"/>
          </a:xfrm>
          <a:prstGeom prst="rect">
            <a:avLst/>
          </a:prstGeom>
        </p:spPr>
      </p:pic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1385738-6556-8627-AB91-868AA381C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2691003"/>
            <a:ext cx="5614416" cy="3509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5D6C7-F35E-8850-073C-E5B96143A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694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78B6C-5452-5322-9B0D-EC3AAC6F7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0" name="Rectangle 21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0F478-C76B-01B5-B1CA-02ECD389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Yolo Recognition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E6A6FD-9CCB-CF31-0E98-A23784014D05}"/>
              </a:ext>
            </a:extLst>
          </p:cNvPr>
          <p:cNvSpPr txBox="1"/>
          <p:nvPr/>
        </p:nvSpPr>
        <p:spPr>
          <a:xfrm>
            <a:off x="638881" y="1922561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/>
              <a:t>In more sophisticated scenario</a:t>
            </a:r>
          </a:p>
        </p:txBody>
      </p:sp>
      <p:sp>
        <p:nvSpPr>
          <p:cNvPr id="22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sX0" fmla="*/ 0 w 3291840"/>
              <a:gd name="csY0" fmla="*/ 0 h 18288"/>
              <a:gd name="csX1" fmla="*/ 658368 w 3291840"/>
              <a:gd name="csY1" fmla="*/ 0 h 18288"/>
              <a:gd name="csX2" fmla="*/ 1283818 w 3291840"/>
              <a:gd name="csY2" fmla="*/ 0 h 18288"/>
              <a:gd name="csX3" fmla="*/ 1909267 w 3291840"/>
              <a:gd name="csY3" fmla="*/ 0 h 18288"/>
              <a:gd name="csX4" fmla="*/ 2633472 w 3291840"/>
              <a:gd name="csY4" fmla="*/ 0 h 18288"/>
              <a:gd name="csX5" fmla="*/ 3291840 w 3291840"/>
              <a:gd name="csY5" fmla="*/ 0 h 18288"/>
              <a:gd name="csX6" fmla="*/ 3291840 w 3291840"/>
              <a:gd name="csY6" fmla="*/ 18288 h 18288"/>
              <a:gd name="csX7" fmla="*/ 2633472 w 3291840"/>
              <a:gd name="csY7" fmla="*/ 18288 h 18288"/>
              <a:gd name="csX8" fmla="*/ 2073859 w 3291840"/>
              <a:gd name="csY8" fmla="*/ 18288 h 18288"/>
              <a:gd name="csX9" fmla="*/ 1448410 w 3291840"/>
              <a:gd name="csY9" fmla="*/ 18288 h 18288"/>
              <a:gd name="csX10" fmla="*/ 822960 w 3291840"/>
              <a:gd name="csY10" fmla="*/ 18288 h 18288"/>
              <a:gd name="csX11" fmla="*/ 0 w 3291840"/>
              <a:gd name="csY11" fmla="*/ 18288 h 18288"/>
              <a:gd name="csX12" fmla="*/ 0 w 329184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99CA927-D902-6732-A9FD-12F5BFC76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503" y="2769170"/>
            <a:ext cx="5614416" cy="3509010"/>
          </a:xfrm>
          <a:prstGeom prst="rect">
            <a:avLst/>
          </a:prstGeom>
        </p:spPr>
      </p:pic>
      <p:pic>
        <p:nvPicPr>
          <p:cNvPr id="9" name="Content Placeholder 8" descr="A white and black speckled surface&#10;&#10;Description automatically generated">
            <a:extLst>
              <a:ext uri="{FF2B5EF4-FFF2-40B4-BE49-F238E27FC236}">
                <a16:creationId xmlns:a16="http://schemas.microsoft.com/office/drawing/2014/main" id="{E86F56C1-D20F-3E69-ACD5-E193178FC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3" y="2769170"/>
            <a:ext cx="5614416" cy="35090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5D6C7-F35E-8850-073C-E5B96143A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655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Autostack</vt:lpstr>
      <vt:lpstr>Background</vt:lpstr>
      <vt:lpstr>Goal</vt:lpstr>
      <vt:lpstr>Yolo Recognition</vt:lpstr>
      <vt:lpstr> Training dataset</vt:lpstr>
      <vt:lpstr>Training Dataset</vt:lpstr>
      <vt:lpstr>Yolo Recognition Model</vt:lpstr>
      <vt:lpstr>Yolo Recognition Model</vt:lpstr>
      <vt:lpstr>Yolo Recognition Model</vt:lpstr>
      <vt:lpstr>Edge Detection Model</vt:lpstr>
      <vt:lpstr>Edge Detection</vt:lpstr>
      <vt:lpstr>Experimental Platform &amp; Model Configuration</vt:lpstr>
      <vt:lpstr>Result Analysis:  Storage Usage</vt:lpstr>
      <vt:lpstr>Result Analysis:  Execution time</vt:lpstr>
      <vt:lpstr>Result Analysis:  CPU Usage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Autostack</dc:title>
  <dc:creator/>
  <cp:revision>1</cp:revision>
  <dcterms:created xsi:type="dcterms:W3CDTF">2025-12-09T16:42:06Z</dcterms:created>
  <dcterms:modified xsi:type="dcterms:W3CDTF">2025-12-18T02:14:56Z</dcterms:modified>
</cp:coreProperties>
</file>